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6C36333-8614-46F5-9D5F-3A73BB5E2D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5DC782C-87B0-4E35-B508-8964A97F75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5AC9B61-A7B7-486A-8305-2264FED783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D218831-932A-4FE5-9285-81C3050E64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90A7B3-6D95-43FE-897A-F9667788E9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268144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22B145D-A67B-4D29-A9D9-3F14BC257D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4E66FF9-52C9-4D2F-94CD-2AB45E2B0B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E821EBA-107C-41C7-832D-6F6A2907EE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BE5FE64-7B0E-48EA-A316-46F98A4AD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30443EE-D2A4-4497-AADA-FC5E6886C5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9490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D43E497-B60F-44C3-8D82-A52698125FB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C1AC2E0-20FA-499E-BDC2-73B76F7E39E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D16BDCE-E35F-4069-8B9B-A51EDBF7AD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BF35AA-3F76-4E1B-A250-B541FE41B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F9B8A8-CD3A-42F1-A8E4-8327FFD207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788712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EC12FD-0CF0-42AB-9DBD-258B24098A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67F6297-358A-4CD9-8600-1C247C01A0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FD94235-6087-4F5D-9B74-6B6A0B0B4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732DFE-D8CF-4EA3-997A-C50D04AF8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EA58FD9-EE0D-4055-BA4B-ABF28FD21D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667370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AB5CCED-D249-4A32-981A-6F1EEA5D6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16A5BE7-DC79-4E2C-AEDA-11E4815073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8C6515-57BA-434F-8F1B-0DD5CCB7C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C1197B-6FFC-42A5-87EC-949C9397B9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6D7C979-99D1-4D52-AE1F-CEE62961A1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5689362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1E4412-2C85-42E8-87D4-D39CA7A333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E149B91-23DB-40A6-8342-EAC6C23B85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3B1360D1-10BD-4375-A50E-43A79ED3F1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327CA54-A811-41E7-B965-4FAF17C34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7113255-66B3-4275-A77C-75302BC2B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420ABAE-04A4-4E25-9D2D-3CE69EF4D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89722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047A400-3C5D-446D-88C2-611938A49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278F6B0-F196-447A-B1D3-DD66D98B31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87282B24-5B35-40D9-BECD-8489300AA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A1B1CD6-2C37-4428-8415-C7982F218FB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1138D276-4343-4110-9835-2DFFD5B00D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3703470-268C-48C2-8B11-CE78B8F038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A376C18-A7A4-4623-8F37-009566AD2F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1BB336E-77AD-44C2-AE48-3A5D01BC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678212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1AC4089-250A-41AC-9A92-1E49FFCF4A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FEDEDC7-0E09-498B-B713-A21AA2823B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C52E1AC-5F36-468A-BBDD-5DB6AEA2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F16D177D-CAFA-4BF2-BF19-92F9E565A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27414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291F0339-6043-4437-A08B-92DA0F12E3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A3FD8DB-CD04-441C-B760-E5B8B83B5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5302D95D-7098-4726-9609-49478C5B38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350945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658D5C1-349D-472B-B6EE-876E17A6C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FFFED3-910B-41BC-AF6F-AC966FDE1C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7938E87D-4B3D-4C6A-B052-D502984826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E5E7D44-B1E3-4B03-804D-106D5144B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F84B98-FB50-499C-88CB-EE256B508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F690D2C-A1CE-43B9-BC31-A2BEF854C0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176714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65559F-AAA2-4895-B33D-591A866F6D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604EBD3-449A-40B3-A094-E0CC8358A1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5944549A-096A-445D-91F9-2C27288873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151B087-6AB3-413F-981D-03DD4795F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D3ACED1-0535-48DC-9B55-E686944EE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7EA400-10B4-44EA-A682-6F4EB60A1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40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63E7902-F67E-4231-B392-769A7D830C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A63A97-E7F7-48B8-9B38-11A482561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4DB9CC6-B6A7-45FD-AAAD-BCC43A92B7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568F61-7D34-4723-9861-69C843AE48BC}" type="datetimeFigureOut">
              <a:rPr lang="es-CO" smtClean="0"/>
              <a:t>27/10/2020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D1D15C9-193A-4474-907E-EC70E6809A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CF66980-76AC-47DD-AE7E-497E7AEF48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F93526-E7E0-48A0-83BF-A918997778F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4243545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3962611-DFD5-4092-AAFD-559E3DFCE2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5488" y="0"/>
            <a:ext cx="10910292" cy="6858000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2270F1FA-0425-408F-9861-80BF5AFB27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44CCB4C1-CC52-450C-BD77-5A7DA60D64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45368" y="2043663"/>
            <a:ext cx="6105194" cy="2031055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FF"/>
                </a:solidFill>
              </a:rPr>
              <a:t>“Still Here”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B44231A-7494-4BEA-8A91-C3DD16C4ECD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045368" y="4074718"/>
            <a:ext cx="6105194" cy="682079"/>
          </a:xfrm>
        </p:spPr>
        <p:txBody>
          <a:bodyPr>
            <a:normAutofit/>
          </a:bodyPr>
          <a:lstStyle/>
          <a:p>
            <a:endParaRPr lang="es-CO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84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49CD2D09-B1BB-4DF5-9E1C-3D21B21ED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920431" y="0"/>
            <a:ext cx="6271569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9" name="Picture 138">
            <a:extLst>
              <a:ext uri="{FF2B5EF4-FFF2-40B4-BE49-F238E27FC236}">
                <a16:creationId xmlns:a16="http://schemas.microsoft.com/office/drawing/2014/main" id="{83355637-BA71-4F63-94C9-E77BF81BDFC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566D14F7-6100-4F37-A63E-81A128568D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998" y="798445"/>
            <a:ext cx="4803636" cy="1311664"/>
          </a:xfrm>
        </p:spPr>
        <p:txBody>
          <a:bodyPr>
            <a:normAutofit/>
          </a:bodyPr>
          <a:lstStyle/>
          <a:p>
            <a:r>
              <a:rPr lang="es-CO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Grandmother</a:t>
            </a:r>
            <a:endParaRPr lang="es-CO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8EA70A-77B8-421A-B330-E4D2238779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997" y="2272143"/>
            <a:ext cx="4706803" cy="3788830"/>
          </a:xfrm>
        </p:spPr>
        <p:txBody>
          <a:bodyPr anchor="ctr">
            <a:normAutofit/>
          </a:bodyPr>
          <a:lstStyle/>
          <a:p>
            <a:r>
              <a:rPr lang="en-US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character in my archive proposal is my grandmother who passed away when I was little.</a:t>
            </a:r>
          </a:p>
          <a:p>
            <a:endParaRPr lang="en-US" sz="2000" dirty="0">
              <a:solidFill>
                <a:srgbClr val="000000"/>
              </a:solidFill>
            </a:endParaRPr>
          </a:p>
        </p:txBody>
      </p:sp>
      <p:sp>
        <p:nvSpPr>
          <p:cNvPr id="141" name="Freeform 49">
            <a:extLst>
              <a:ext uri="{FF2B5EF4-FFF2-40B4-BE49-F238E27FC236}">
                <a16:creationId xmlns:a16="http://schemas.microsoft.com/office/drawing/2014/main" id="{967C29FE-FD32-4AFB-AD20-DBDF5864B2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713915" y="590635"/>
            <a:ext cx="5478085" cy="6276841"/>
          </a:xfrm>
          <a:custGeom>
            <a:avLst/>
            <a:gdLst>
              <a:gd name="connsiteX0" fmla="*/ 2178155 w 5478085"/>
              <a:gd name="connsiteY0" fmla="*/ 0 h 6276841"/>
              <a:gd name="connsiteX1" fmla="*/ 5478085 w 5478085"/>
              <a:gd name="connsiteY1" fmla="*/ 3299930 h 6276841"/>
              <a:gd name="connsiteX2" fmla="*/ 3751098 w 5478085"/>
              <a:gd name="connsiteY2" fmla="*/ 6201577 h 6276841"/>
              <a:gd name="connsiteX3" fmla="*/ 3594858 w 5478085"/>
              <a:gd name="connsiteY3" fmla="*/ 6276841 h 6276841"/>
              <a:gd name="connsiteX4" fmla="*/ 761453 w 5478085"/>
              <a:gd name="connsiteY4" fmla="*/ 6276841 h 6276841"/>
              <a:gd name="connsiteX5" fmla="*/ 605213 w 5478085"/>
              <a:gd name="connsiteY5" fmla="*/ 6201577 h 6276841"/>
              <a:gd name="connsiteX6" fmla="*/ 79093 w 5478085"/>
              <a:gd name="connsiteY6" fmla="*/ 5846317 h 6276841"/>
              <a:gd name="connsiteX7" fmla="*/ 0 w 5478085"/>
              <a:gd name="connsiteY7" fmla="*/ 5774432 h 6276841"/>
              <a:gd name="connsiteX8" fmla="*/ 0 w 5478085"/>
              <a:gd name="connsiteY8" fmla="*/ 825429 h 6276841"/>
              <a:gd name="connsiteX9" fmla="*/ 79093 w 5478085"/>
              <a:gd name="connsiteY9" fmla="*/ 753544 h 6276841"/>
              <a:gd name="connsiteX10" fmla="*/ 2178155 w 5478085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78085" h="6276841">
                <a:moveTo>
                  <a:pt x="2178155" y="0"/>
                </a:moveTo>
                <a:cubicBezTo>
                  <a:pt x="4000656" y="0"/>
                  <a:pt x="5478085" y="1477429"/>
                  <a:pt x="5478085" y="3299930"/>
                </a:cubicBezTo>
                <a:cubicBezTo>
                  <a:pt x="5478085" y="4552900"/>
                  <a:pt x="4779769" y="5642769"/>
                  <a:pt x="3751098" y="6201577"/>
                </a:cubicBezTo>
                <a:lnTo>
                  <a:pt x="3594858" y="6276841"/>
                </a:lnTo>
                <a:lnTo>
                  <a:pt x="761453" y="6276841"/>
                </a:lnTo>
                <a:lnTo>
                  <a:pt x="605213" y="6201577"/>
                </a:lnTo>
                <a:cubicBezTo>
                  <a:pt x="418182" y="6099975"/>
                  <a:pt x="242071" y="5980818"/>
                  <a:pt x="79093" y="5846317"/>
                </a:cubicBezTo>
                <a:lnTo>
                  <a:pt x="0" y="5774432"/>
                </a:lnTo>
                <a:lnTo>
                  <a:pt x="0" y="825429"/>
                </a:lnTo>
                <a:lnTo>
                  <a:pt x="79093" y="753544"/>
                </a:lnTo>
                <a:cubicBezTo>
                  <a:pt x="649516" y="282789"/>
                  <a:pt x="1380811" y="0"/>
                  <a:pt x="2178155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accent3"/>
                </a:gs>
                <a:gs pos="100000">
                  <a:schemeClr val="accent3"/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8" name="Picture 4" descr="Abuelita - Hans Christian Andersen">
            <a:extLst>
              <a:ext uri="{FF2B5EF4-FFF2-40B4-BE49-F238E27FC236}">
                <a16:creationId xmlns:a16="http://schemas.microsoft.com/office/drawing/2014/main" id="{A9EEB162-B50C-4EA8-8191-8A6FBB0E17B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43" r="7659" b="3"/>
          <a:stretch/>
        </p:blipFill>
        <p:spPr bwMode="auto">
          <a:xfrm>
            <a:off x="6893318" y="770037"/>
            <a:ext cx="5298683" cy="6097438"/>
          </a:xfrm>
          <a:custGeom>
            <a:avLst/>
            <a:gdLst/>
            <a:ahLst/>
            <a:cxnLst/>
            <a:rect l="l" t="t" r="r" b="b"/>
            <a:pathLst>
              <a:path w="5298683" h="6097438">
                <a:moveTo>
                  <a:pt x="3120528" y="0"/>
                </a:moveTo>
                <a:cubicBezTo>
                  <a:pt x="3874524" y="0"/>
                  <a:pt x="4566062" y="267415"/>
                  <a:pt x="5105473" y="712577"/>
                </a:cubicBezTo>
                <a:lnTo>
                  <a:pt x="5298683" y="888178"/>
                </a:lnTo>
                <a:lnTo>
                  <a:pt x="5298683" y="5352876"/>
                </a:lnTo>
                <a:lnTo>
                  <a:pt x="5105473" y="5528477"/>
                </a:lnTo>
                <a:cubicBezTo>
                  <a:pt x="4874296" y="5719261"/>
                  <a:pt x="4615179" y="5877397"/>
                  <a:pt x="4335177" y="5995828"/>
                </a:cubicBezTo>
                <a:lnTo>
                  <a:pt x="4057556" y="6097438"/>
                </a:lnTo>
                <a:lnTo>
                  <a:pt x="2183499" y="6097438"/>
                </a:lnTo>
                <a:lnTo>
                  <a:pt x="1905878" y="5995828"/>
                </a:lnTo>
                <a:cubicBezTo>
                  <a:pt x="785873" y="5522106"/>
                  <a:pt x="0" y="4413092"/>
                  <a:pt x="0" y="3120527"/>
                </a:cubicBezTo>
                <a:cubicBezTo>
                  <a:pt x="0" y="1397108"/>
                  <a:pt x="1397108" y="0"/>
                  <a:pt x="3120528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84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4487B4B0-04A9-41C2-9796-4839E4F4E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s-CO">
                <a:solidFill>
                  <a:schemeClr val="bg1"/>
                </a:solidFill>
              </a:rPr>
              <a:t>The objects</a:t>
            </a:r>
          </a:p>
        </p:txBody>
      </p:sp>
      <p:pic>
        <p:nvPicPr>
          <p:cNvPr id="5" name="Imagen 4" descr="Imagen que contiene interior, perro, tabla, puesto&#10;&#10;Descripción generada automáticamente">
            <a:extLst>
              <a:ext uri="{FF2B5EF4-FFF2-40B4-BE49-F238E27FC236}">
                <a16:creationId xmlns:a16="http://schemas.microsoft.com/office/drawing/2014/main" id="{E5B3AF55-85DA-484A-AECB-9F33CB130D87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" b="8296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AD4B6C2-2CD4-4D62-8973-ECA7BE743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2000"/>
              <a:t>I´m going to work with 3 tangible elements which are directly related to my grandmother and the relationship we had.</a:t>
            </a:r>
          </a:p>
          <a:p>
            <a:r>
              <a:rPr lang="en-US" sz="2000"/>
              <a:t>At first and main, a stuffed dog which belonged to her and was given to me.</a:t>
            </a:r>
          </a:p>
          <a:p>
            <a:r>
              <a:rPr lang="en-US" sz="2000"/>
              <a:t>Secondly, I have photos and an angel of guard portray that she gave me.</a:t>
            </a:r>
          </a:p>
        </p:txBody>
      </p:sp>
    </p:spTree>
    <p:extLst>
      <p:ext uri="{BB962C8B-B14F-4D97-AF65-F5344CB8AC3E}">
        <p14:creationId xmlns:p14="http://schemas.microsoft.com/office/powerpoint/2010/main" val="26640757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2A5316D-ED2F-4F89-B4B4-8D9240B1A34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2013557" cy="6858000"/>
          </a:xfrm>
          <a:prstGeom prst="rect">
            <a:avLst/>
          </a:prstGeom>
          <a:solidFill>
            <a:srgbClr val="71348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322F79F-9E69-4300-AFA1-B55300B816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510" y="1487272"/>
            <a:ext cx="2743200" cy="2743200"/>
          </a:xfrm>
          <a:prstGeom prst="ellipse">
            <a:avLst/>
          </a:prstGeom>
          <a:solidFill>
            <a:srgbClr val="262626"/>
          </a:solidFill>
          <a:ln w="174625" cmpd="thinThick">
            <a:solidFill>
              <a:srgbClr val="262626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sz="2600" dirty="0">
                <a:solidFill>
                  <a:srgbClr val="FFFFFF"/>
                </a:solidFill>
              </a:rPr>
              <a:t>Proposal platform</a:t>
            </a:r>
          </a:p>
        </p:txBody>
      </p:sp>
      <p:pic>
        <p:nvPicPr>
          <p:cNvPr id="2053" name="Picture 5" descr="Dibujo de Álbum de colegio para Colorear - Dibujos.net">
            <a:extLst>
              <a:ext uri="{FF2B5EF4-FFF2-40B4-BE49-F238E27FC236}">
                <a16:creationId xmlns:a16="http://schemas.microsoft.com/office/drawing/2014/main" id="{DA0BB8A3-69FC-45E7-A22A-DC45DA56660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833" r="2008" b="1"/>
          <a:stretch/>
        </p:blipFill>
        <p:spPr bwMode="auto">
          <a:xfrm>
            <a:off x="4038599" y="1451198"/>
            <a:ext cx="3458228" cy="290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Press - Book Creator app">
            <a:extLst>
              <a:ext uri="{FF2B5EF4-FFF2-40B4-BE49-F238E27FC236}">
                <a16:creationId xmlns:a16="http://schemas.microsoft.com/office/drawing/2014/main" id="{A2BCD2B0-6E99-42C9-947D-1542D99231E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871" r="-1" b="-1"/>
          <a:stretch/>
        </p:blipFill>
        <p:spPr bwMode="auto">
          <a:xfrm>
            <a:off x="7770367" y="1451199"/>
            <a:ext cx="3456432" cy="2907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8DF5D42-5794-4594-BFB8-E28DA63060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8600" y="4884873"/>
            <a:ext cx="7188199" cy="1292090"/>
          </a:xfrm>
        </p:spPr>
        <p:txBody>
          <a:bodyPr>
            <a:normAutofit lnSpcReduction="10000"/>
          </a:bodyPr>
          <a:lstStyle/>
          <a:p>
            <a:r>
              <a:rPr lang="en-US" sz="1800" dirty="0"/>
              <a:t>It’s sort of a digital sketchbook </a:t>
            </a:r>
          </a:p>
          <a:p>
            <a:r>
              <a:rPr lang="en-US" sz="1800" dirty="0"/>
              <a:t>The idea is to make a family album like book in which the presence of my grandmother is shown through the stuffed dog.</a:t>
            </a:r>
          </a:p>
          <a:p>
            <a:r>
              <a:rPr lang="en-US" sz="1800" dirty="0"/>
              <a:t>The album will be done in a digital platform, “Book Creator”</a:t>
            </a:r>
          </a:p>
        </p:txBody>
      </p:sp>
    </p:spTree>
    <p:extLst>
      <p:ext uri="{BB962C8B-B14F-4D97-AF65-F5344CB8AC3E}">
        <p14:creationId xmlns:p14="http://schemas.microsoft.com/office/powerpoint/2010/main" val="1938613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B476084-7B68-46B5-93EE-8DE4584DC4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</a:rPr>
              <a:t>Concept to manage</a:t>
            </a:r>
          </a:p>
        </p:txBody>
      </p:sp>
      <p:pic>
        <p:nvPicPr>
          <p:cNvPr id="5" name="Imagen 4" descr="Texto, Carta&#10;&#10;Descripción generada automáticamente">
            <a:extLst>
              <a:ext uri="{FF2B5EF4-FFF2-40B4-BE49-F238E27FC236}">
                <a16:creationId xmlns:a16="http://schemas.microsoft.com/office/drawing/2014/main" id="{4FECF710-DC31-4CA4-A2D3-F3ED5771C7A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162" r="3" b="9528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BBCB7F-EB3B-4DDD-A603-4DFC13157B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en-US" sz="2200"/>
              <a:t>The concept I intend to work on is what it could have been, the idea of reflecting on the impact of presence of a close person and struggling to figure out what they could have said or feel.</a:t>
            </a:r>
          </a:p>
          <a:p>
            <a:r>
              <a:rPr lang="en-US" sz="2200"/>
              <a:t>It is strongly linked to absence.</a:t>
            </a:r>
          </a:p>
        </p:txBody>
      </p:sp>
    </p:spTree>
    <p:extLst>
      <p:ext uri="{BB962C8B-B14F-4D97-AF65-F5344CB8AC3E}">
        <p14:creationId xmlns:p14="http://schemas.microsoft.com/office/powerpoint/2010/main" val="340987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5FDB5E-3380-4B01-BD35-EC53BD670D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B5B5994-6C22-41FB-9FAD-0FFA601719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album will have to undelimited periods, one of contextualization and the other one of afterwards.</a:t>
            </a:r>
          </a:p>
          <a:p>
            <a:r>
              <a:rPr lang="en-US" dirty="0"/>
              <a:t>In the contextualization I will include photos of us along with sentences from the “I Remember” experimentation as well as other personal elements that evoke her figure on me.</a:t>
            </a:r>
          </a:p>
          <a:p>
            <a:r>
              <a:rPr lang="en-US" dirty="0"/>
              <a:t>For the afterwards I will include images of important moments of life in company of the presence of the stuffed animal who will say phrases I believe she would have said.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9009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381B73A-5778-4B4C-A16D-807EECE51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0295" y="1396289"/>
            <a:ext cx="4668257" cy="1325563"/>
          </a:xfrm>
        </p:spPr>
        <p:txBody>
          <a:bodyPr>
            <a:normAutofit/>
          </a:bodyPr>
          <a:lstStyle/>
          <a:p>
            <a:r>
              <a:rPr lang="en-US"/>
              <a:t>References</a:t>
            </a:r>
            <a:endParaRPr lang="en-US" dirty="0"/>
          </a:p>
        </p:txBody>
      </p:sp>
      <p:sp>
        <p:nvSpPr>
          <p:cNvPr id="1032" name="Freeform: Shape 74">
            <a:extLst>
              <a:ext uri="{FF2B5EF4-FFF2-40B4-BE49-F238E27FC236}">
                <a16:creationId xmlns:a16="http://schemas.microsoft.com/office/drawing/2014/main" id="{2EEE8F11-3582-44B7-9869-F2D26D7DD9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133221" cy="3548529"/>
          </a:xfrm>
          <a:custGeom>
            <a:avLst/>
            <a:gdLst>
              <a:gd name="connsiteX0" fmla="*/ 0 w 4133221"/>
              <a:gd name="connsiteY0" fmla="*/ 0 h 3548529"/>
              <a:gd name="connsiteX1" fmla="*/ 3798429 w 4133221"/>
              <a:gd name="connsiteY1" fmla="*/ 0 h 3548529"/>
              <a:gd name="connsiteX2" fmla="*/ 3850140 w 4133221"/>
              <a:gd name="connsiteY2" fmla="*/ 85119 h 3548529"/>
              <a:gd name="connsiteX3" fmla="*/ 4133221 w 4133221"/>
              <a:gd name="connsiteY3" fmla="*/ 1203093 h 3548529"/>
              <a:gd name="connsiteX4" fmla="*/ 1787785 w 4133221"/>
              <a:gd name="connsiteY4" fmla="*/ 3548529 h 3548529"/>
              <a:gd name="connsiteX5" fmla="*/ 129311 w 4133221"/>
              <a:gd name="connsiteY5" fmla="*/ 2861567 h 3548529"/>
              <a:gd name="connsiteX6" fmla="*/ 0 w 4133221"/>
              <a:gd name="connsiteY6" fmla="*/ 2719289 h 35485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33221" h="3548529">
                <a:moveTo>
                  <a:pt x="0" y="0"/>
                </a:moveTo>
                <a:lnTo>
                  <a:pt x="3798429" y="0"/>
                </a:lnTo>
                <a:lnTo>
                  <a:pt x="3850140" y="85119"/>
                </a:lnTo>
                <a:cubicBezTo>
                  <a:pt x="4030674" y="417451"/>
                  <a:pt x="4133221" y="798296"/>
                  <a:pt x="4133221" y="1203093"/>
                </a:cubicBezTo>
                <a:cubicBezTo>
                  <a:pt x="4133221" y="2498442"/>
                  <a:pt x="3083134" y="3548529"/>
                  <a:pt x="1787785" y="3548529"/>
                </a:cubicBezTo>
                <a:cubicBezTo>
                  <a:pt x="1140111" y="3548529"/>
                  <a:pt x="553752" y="3286007"/>
                  <a:pt x="129311" y="2861567"/>
                </a:cubicBezTo>
                <a:lnTo>
                  <a:pt x="0" y="2719289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3" name="Freeform: Shape 76">
            <a:extLst>
              <a:ext uri="{FF2B5EF4-FFF2-40B4-BE49-F238E27FC236}">
                <a16:creationId xmlns:a16="http://schemas.microsoft.com/office/drawing/2014/main" id="{2141F1CC-6A53-4BCF-9127-AABB52E249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801" y="3842187"/>
            <a:ext cx="3321156" cy="3015812"/>
          </a:xfrm>
          <a:custGeom>
            <a:avLst/>
            <a:gdLst>
              <a:gd name="connsiteX0" fmla="*/ 1359768 w 3321156"/>
              <a:gd name="connsiteY0" fmla="*/ 0 h 3015812"/>
              <a:gd name="connsiteX1" fmla="*/ 3321156 w 3321156"/>
              <a:gd name="connsiteY1" fmla="*/ 1961388 h 3015812"/>
              <a:gd name="connsiteX2" fmla="*/ 3084427 w 3321156"/>
              <a:gd name="connsiteY2" fmla="*/ 2896302 h 3015812"/>
              <a:gd name="connsiteX3" fmla="*/ 3011823 w 3321156"/>
              <a:gd name="connsiteY3" fmla="*/ 3015812 h 3015812"/>
              <a:gd name="connsiteX4" fmla="*/ 0 w 3321156"/>
              <a:gd name="connsiteY4" fmla="*/ 3015812 h 3015812"/>
              <a:gd name="connsiteX5" fmla="*/ 0 w 3321156"/>
              <a:gd name="connsiteY5" fmla="*/ 549808 h 3015812"/>
              <a:gd name="connsiteX6" fmla="*/ 112143 w 3321156"/>
              <a:gd name="connsiteY6" fmla="*/ 447886 h 3015812"/>
              <a:gd name="connsiteX7" fmla="*/ 1359768 w 3321156"/>
              <a:gd name="connsiteY7" fmla="*/ 0 h 30158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321156" h="3015812">
                <a:moveTo>
                  <a:pt x="1359768" y="0"/>
                </a:moveTo>
                <a:cubicBezTo>
                  <a:pt x="2443013" y="0"/>
                  <a:pt x="3321156" y="878143"/>
                  <a:pt x="3321156" y="1961388"/>
                </a:cubicBezTo>
                <a:cubicBezTo>
                  <a:pt x="3321156" y="2299902"/>
                  <a:pt x="3235400" y="2618387"/>
                  <a:pt x="3084427" y="2896302"/>
                </a:cubicBezTo>
                <a:lnTo>
                  <a:pt x="3011823" y="3015812"/>
                </a:lnTo>
                <a:lnTo>
                  <a:pt x="0" y="3015812"/>
                </a:lnTo>
                <a:lnTo>
                  <a:pt x="0" y="549808"/>
                </a:lnTo>
                <a:lnTo>
                  <a:pt x="112143" y="447886"/>
                </a:lnTo>
                <a:cubicBezTo>
                  <a:pt x="451187" y="168082"/>
                  <a:pt x="885848" y="0"/>
                  <a:pt x="1359768" y="0"/>
                </a:cubicBez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034" name="Oval 78">
            <a:extLst>
              <a:ext uri="{FF2B5EF4-FFF2-40B4-BE49-F238E27FC236}">
                <a16:creationId xmlns:a16="http://schemas.microsoft.com/office/drawing/2014/main" id="{561B2B49-7142-4CA8-A929-4671548E6A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94530" y="2496668"/>
            <a:ext cx="3118104" cy="3118104"/>
          </a:xfrm>
          <a:prstGeom prst="ellipse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028" name="Picture 4" descr="Christian Boltanski Sans Souci | Grahame Galleries">
            <a:extLst>
              <a:ext uri="{FF2B5EF4-FFF2-40B4-BE49-F238E27FC236}">
                <a16:creationId xmlns:a16="http://schemas.microsoft.com/office/drawing/2014/main" id="{85E5A2D6-36C1-4DEE-8F86-6EEB9124D6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961" r="5042" b="4"/>
          <a:stretch/>
        </p:blipFill>
        <p:spPr bwMode="auto">
          <a:xfrm>
            <a:off x="3559122" y="2661260"/>
            <a:ext cx="2788920" cy="2788920"/>
          </a:xfrm>
          <a:custGeom>
            <a:avLst/>
            <a:gdLst/>
            <a:ahLst/>
            <a:cxnLst/>
            <a:rect l="l" t="t" r="r" b="b"/>
            <a:pathLst>
              <a:path w="2880360" h="2880360">
                <a:moveTo>
                  <a:pt x="1440180" y="0"/>
                </a:moveTo>
                <a:cubicBezTo>
                  <a:pt x="2235569" y="0"/>
                  <a:pt x="2880360" y="644791"/>
                  <a:pt x="2880360" y="1440180"/>
                </a:cubicBezTo>
                <a:cubicBezTo>
                  <a:pt x="2880360" y="2235569"/>
                  <a:pt x="2235569" y="2880360"/>
                  <a:pt x="1440180" y="2880360"/>
                </a:cubicBezTo>
                <a:cubicBezTo>
                  <a:pt x="644791" y="2880360"/>
                  <a:pt x="0" y="2235569"/>
                  <a:pt x="0" y="1440180"/>
                </a:cubicBezTo>
                <a:cubicBezTo>
                  <a:pt x="0" y="644791"/>
                  <a:pt x="644791" y="0"/>
                  <a:pt x="1440180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INDRĖ ŠERPYTYTĖ – Máster en Fotografía y Diseño">
            <a:extLst>
              <a:ext uri="{FF2B5EF4-FFF2-40B4-BE49-F238E27FC236}">
                <a16:creationId xmlns:a16="http://schemas.microsoft.com/office/drawing/2014/main" id="{F5B0E9A6-9871-4E92-AE1F-050DE0B66CB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65" r="1" b="1"/>
          <a:stretch/>
        </p:blipFill>
        <p:spPr bwMode="auto">
          <a:xfrm>
            <a:off x="20" y="10"/>
            <a:ext cx="3967953" cy="3383270"/>
          </a:xfrm>
          <a:custGeom>
            <a:avLst/>
            <a:gdLst/>
            <a:ahLst/>
            <a:cxnLst/>
            <a:rect l="l" t="t" r="r" b="b"/>
            <a:pathLst>
              <a:path w="3967973" h="3383280">
                <a:moveTo>
                  <a:pt x="0" y="0"/>
                </a:moveTo>
                <a:lnTo>
                  <a:pt x="3605273" y="0"/>
                </a:lnTo>
                <a:lnTo>
                  <a:pt x="3704836" y="163887"/>
                </a:lnTo>
                <a:cubicBezTo>
                  <a:pt x="3872651" y="472804"/>
                  <a:pt x="3967973" y="826817"/>
                  <a:pt x="3967973" y="1203093"/>
                </a:cubicBezTo>
                <a:cubicBezTo>
                  <a:pt x="3967973" y="2407177"/>
                  <a:pt x="2991870" y="3383280"/>
                  <a:pt x="1787786" y="3383280"/>
                </a:cubicBezTo>
                <a:cubicBezTo>
                  <a:pt x="1110489" y="3383280"/>
                  <a:pt x="505326" y="3074435"/>
                  <a:pt x="105448" y="2589894"/>
                </a:cubicBezTo>
                <a:lnTo>
                  <a:pt x="0" y="2448881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Sophie Calle en &quot;Los ciegos&quot;, la obra de 1986 en la que la artista pidió a  personas invidentes, de toda la vida o que… | Sophie calle, Narrative  photography, Blinds">
            <a:extLst>
              <a:ext uri="{FF2B5EF4-FFF2-40B4-BE49-F238E27FC236}">
                <a16:creationId xmlns:a16="http://schemas.microsoft.com/office/drawing/2014/main" id="{2B3B2F19-8333-4826-8E65-AE4EBC2B48F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4" b="15967"/>
          <a:stretch/>
        </p:blipFill>
        <p:spPr bwMode="auto">
          <a:xfrm>
            <a:off x="4825" y="4007260"/>
            <a:ext cx="3155071" cy="2850749"/>
          </a:xfrm>
          <a:custGeom>
            <a:avLst/>
            <a:gdLst/>
            <a:ahLst/>
            <a:cxnLst/>
            <a:rect l="l" t="t" r="r" b="b"/>
            <a:pathLst>
              <a:path w="3155071" h="2850749">
                <a:moveTo>
                  <a:pt x="1358746" y="0"/>
                </a:moveTo>
                <a:cubicBezTo>
                  <a:pt x="2350829" y="0"/>
                  <a:pt x="3155071" y="804242"/>
                  <a:pt x="3155071" y="1796325"/>
                </a:cubicBezTo>
                <a:cubicBezTo>
                  <a:pt x="3155071" y="2168356"/>
                  <a:pt x="3041975" y="2513972"/>
                  <a:pt x="2848287" y="2800668"/>
                </a:cubicBezTo>
                <a:lnTo>
                  <a:pt x="2810837" y="2850749"/>
                </a:lnTo>
                <a:lnTo>
                  <a:pt x="0" y="2850749"/>
                </a:lnTo>
                <a:lnTo>
                  <a:pt x="0" y="623564"/>
                </a:lnTo>
                <a:lnTo>
                  <a:pt x="88552" y="526132"/>
                </a:lnTo>
                <a:cubicBezTo>
                  <a:pt x="413623" y="201061"/>
                  <a:pt x="862705" y="0"/>
                  <a:pt x="1358746" y="0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5D32773-194C-4E5A-B6BD-935D17DD13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40296" y="2871982"/>
            <a:ext cx="4668256" cy="3181684"/>
          </a:xfrm>
        </p:spPr>
        <p:txBody>
          <a:bodyPr anchor="t">
            <a:normAutofit/>
          </a:bodyPr>
          <a:lstStyle/>
          <a:p>
            <a:r>
              <a:rPr lang="en-US" sz="1800"/>
              <a:t>Indre Serpytyte</a:t>
            </a:r>
          </a:p>
          <a:p>
            <a:r>
              <a:rPr lang="en-US" sz="1800"/>
              <a:t>Chrsitian Boltanski (“Family albums”)</a:t>
            </a:r>
          </a:p>
          <a:p>
            <a:r>
              <a:rPr lang="en-US" sz="1800"/>
              <a:t>Sophie Calle (“Los Ciegos” texts)</a:t>
            </a:r>
          </a:p>
        </p:txBody>
      </p:sp>
    </p:spTree>
    <p:extLst>
      <p:ext uri="{BB962C8B-B14F-4D97-AF65-F5344CB8AC3E}">
        <p14:creationId xmlns:p14="http://schemas.microsoft.com/office/powerpoint/2010/main" val="327038531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278</Words>
  <Application>Microsoft Office PowerPoint</Application>
  <PresentationFormat>Panorámica</PresentationFormat>
  <Paragraphs>22</Paragraphs>
  <Slides>7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Tema de Office</vt:lpstr>
      <vt:lpstr>“Still Here”</vt:lpstr>
      <vt:lpstr>Grandmother</vt:lpstr>
      <vt:lpstr>The objects</vt:lpstr>
      <vt:lpstr>Proposal platform</vt:lpstr>
      <vt:lpstr>Concept to manage</vt:lpstr>
      <vt:lpstr>How?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“Still Here”</dc:title>
  <dc:creator>TOMAS ECHEVERRI</dc:creator>
  <cp:lastModifiedBy>TOMAS ECHEVERRI</cp:lastModifiedBy>
  <cp:revision>1</cp:revision>
  <dcterms:created xsi:type="dcterms:W3CDTF">2020-10-27T12:26:51Z</dcterms:created>
  <dcterms:modified xsi:type="dcterms:W3CDTF">2020-10-27T12:27:01Z</dcterms:modified>
</cp:coreProperties>
</file>